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2" r:id="rId2"/>
    <p:sldId id="308" r:id="rId3"/>
    <p:sldId id="283" r:id="rId4"/>
    <p:sldId id="284" r:id="rId5"/>
    <p:sldId id="285" r:id="rId6"/>
    <p:sldId id="286" r:id="rId7"/>
    <p:sldId id="287" r:id="rId8"/>
    <p:sldId id="309" r:id="rId9"/>
    <p:sldId id="288" r:id="rId10"/>
    <p:sldId id="307" r:id="rId11"/>
    <p:sldId id="301" r:id="rId12"/>
    <p:sldId id="292" r:id="rId13"/>
    <p:sldId id="297" r:id="rId14"/>
    <p:sldId id="293" r:id="rId15"/>
    <p:sldId id="298" r:id="rId16"/>
    <p:sldId id="299" r:id="rId17"/>
    <p:sldId id="289" r:id="rId18"/>
    <p:sldId id="300" r:id="rId19"/>
    <p:sldId id="302" r:id="rId20"/>
    <p:sldId id="303" r:id="rId21"/>
    <p:sldId id="304" r:id="rId22"/>
    <p:sldId id="306" r:id="rId23"/>
    <p:sldId id="310" r:id="rId24"/>
    <p:sldId id="312" r:id="rId25"/>
    <p:sldId id="311" r:id="rId26"/>
    <p:sldId id="313" r:id="rId27"/>
    <p:sldId id="290" r:id="rId28"/>
    <p:sldId id="296" r:id="rId29"/>
  </p:sldIdLst>
  <p:sldSz cx="9144000" cy="6858000" type="screen4x3"/>
  <p:notesSz cx="6858000" cy="9144000"/>
  <p:custDataLst>
    <p:tags r:id="rId32"/>
  </p:custData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00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64" autoAdjust="0"/>
  </p:normalViewPr>
  <p:slideViewPr>
    <p:cSldViewPr snapToGrid="0" snapToObjects="1">
      <p:cViewPr>
        <p:scale>
          <a:sx n="76" d="100"/>
          <a:sy n="76" d="100"/>
        </p:scale>
        <p:origin x="-11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8146050549846"/>
          <c:y val="0"/>
          <c:w val="0.5333271559544227"/>
          <c:h val="0.78505708913302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nº visitas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-0.10067150895301578"/>
                  <c:y val="-6.788053453515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92-438A-9525-0EFFB6A4E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Historia de medicamentos</c:v>
                </c:pt>
                <c:pt idx="1">
                  <c:v>Innovaciones terapéuticas</c:v>
                </c:pt>
                <c:pt idx="2">
                  <c:v>Casos clínicos</c:v>
                </c:pt>
                <c:pt idx="3">
                  <c:v>Nuevas indicaciones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224161</c:v>
                </c:pt>
                <c:pt idx="1">
                  <c:v>143894</c:v>
                </c:pt>
                <c:pt idx="2">
                  <c:v>77667</c:v>
                </c:pt>
                <c:pt idx="3">
                  <c:v>41227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2-438A-9525-0EFFB6A4E7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785856"/>
        <c:axId val="68138496"/>
      </c:barChart>
      <c:catAx>
        <c:axId val="2778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138496"/>
        <c:crosses val="autoZero"/>
        <c:auto val="1"/>
        <c:lblAlgn val="ctr"/>
        <c:lblOffset val="100"/>
        <c:noMultiLvlLbl val="0"/>
      </c:catAx>
      <c:valAx>
        <c:axId val="68138496"/>
        <c:scaling>
          <c:orientation val="minMax"/>
          <c:max val="25000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778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nº trabajos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471-4203-98A6-64C2AE0A8261}"/>
              </c:ext>
            </c:extLst>
          </c:dPt>
          <c:cat>
            <c:strRef>
              <c:f>Hoja1!$A$2:$A$5</c:f>
              <c:strCache>
                <c:ptCount val="4"/>
                <c:pt idx="0">
                  <c:v>Historia de medicamentos 2012-13</c:v>
                </c:pt>
                <c:pt idx="1">
                  <c:v>Innovaciones terapéuticas 2013-14</c:v>
                </c:pt>
                <c:pt idx="2">
                  <c:v>Casos clínicos 2014-15</c:v>
                </c:pt>
                <c:pt idx="3">
                  <c:v>Nuevas indicaciones 2015-16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32</c:v>
                </c:pt>
                <c:pt idx="2">
                  <c:v>33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1-4203-98A6-64C2AE0A8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57664"/>
        <c:axId val="68259200"/>
      </c:barChart>
      <c:catAx>
        <c:axId val="6825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259200"/>
        <c:crosses val="autoZero"/>
        <c:auto val="1"/>
        <c:lblAlgn val="ctr"/>
        <c:lblOffset val="100"/>
        <c:noMultiLvlLbl val="0"/>
      </c:catAx>
      <c:valAx>
        <c:axId val="682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82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72B3A-0546-1F47-A566-D500F9CA0862}" type="datetime1">
              <a:rPr lang="es-ES" smtClean="0"/>
              <a:t>19/07/2018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DDDA-BC55-D14F-97CB-49CF45B8D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96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763E6-C8A8-A141-9CF7-F16298CE4CEF}" type="datetime1">
              <a:rPr lang="es-ES" smtClean="0"/>
              <a:t>19/07/2018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B3CCD-D73D-6042-BB47-57D7A1BC3C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84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3CCD-D73D-6042-BB47-57D7A1BC3C2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10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3CCD-D73D-6042-BB47-57D7A1BC3C2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0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3CCD-D73D-6042-BB47-57D7A1BC3C2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44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redes sociales no serían nada sin Google y Google no sería nada sin las Redes Sociales, son un matrimonio de éxito. El SEO (Posicionamiento en Buscadores) se fundamenta en este consejo. todas las entradas tienen a su vez  KEYWORDS en su TITULO, en el TEXTO y ENLACES a fuentes relacionadas. Luego buscar en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3CCD-D73D-6042-BB47-57D7A1BC3C2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2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importancia a nivel de difusión que aparezcan las caras de los alumnos, en FACEBOOK es fundamental el uso de IMÁGENES, yo me atrevería a decir que es TODO. Los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alumnos cedieron las fotos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ambos comienzan con una PREGUNTA. Trabajar el ENGAGEMENT con el alumno, queremos conseguir que el Alumno participe por eso trabajamos las preguntas y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acabámos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signos de exclamación.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Comentar que trabajamos las SINERGIAS con otras páginas en Facebook del mundo de la FARMACIA, “siguiéndolas” y haciendo “Me gusta” en sus publicaciones y COMPARTIENDOLAS. IDEM 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departamentos de RR.HH.  cada vez más busca a sus futuros trabajadores a través de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es muy beneficioso para el alumno aparecer con un artículo escrito para la UNIVERSIDAD.</a:t>
            </a:r>
            <a:r>
              <a:rPr lang="es-ES_tradnl" dirty="0" smtClean="0">
                <a:effectLst/>
              </a:rPr>
              <a:t>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3CCD-D73D-6042-BB47-57D7A1BC3C2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42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hashtag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#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FarmaciaUCH</a:t>
            </a:r>
            <a:r>
              <a:rPr lang="es-ES_tradnl" dirty="0" smtClean="0">
                <a:effectLst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B3CCD-D73D-6042-BB47-57D7A1BC3C2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30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3727450" y="381000"/>
            <a:ext cx="1828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8888" y="1600200"/>
            <a:ext cx="4659312" cy="1447800"/>
          </a:xfrm>
        </p:spPr>
        <p:txBody>
          <a:bodyPr lIns="91432" tIns="45716" rIns="91432" bIns="45716" anchor="t"/>
          <a:lstStyle>
            <a:lvl1pPr>
              <a:defRPr sz="2800" cap="all">
                <a:solidFill>
                  <a:srgbClr val="078CC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8888" y="3124200"/>
            <a:ext cx="4659312" cy="914400"/>
          </a:xfr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  <p:sp>
        <p:nvSpPr>
          <p:cNvPr id="5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  <a:latin typeface="Arial"/>
              </a:rPr>
              <a:t>Dra Lucrecia Moreno Royo @LucreciaLMR</a:t>
            </a: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C8C84-6AA0-3048-8440-6E8EA9EA14F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38AB9-3AC4-B84B-A28A-F3A2F2D2CDC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35763" y="180975"/>
            <a:ext cx="1916112" cy="59150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84250" y="180975"/>
            <a:ext cx="5599113" cy="59150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FB7882-2123-BD42-AFD4-A6DC2797FF2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  <a:latin typeface="Arial"/>
              </a:rPr>
              <a:t>Dra Lucrecia Moreno Royo @LucreciaLMR</a:t>
            </a: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9DE19-C94B-AF4D-8863-CE6B25BE620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5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srgbClr val="FFFFFF"/>
                </a:solidFill>
                <a:latin typeface="Arial"/>
              </a:rPr>
              <a:t>Dra Lucrecia Moreno Royo @LucreciaLMR</a:t>
            </a: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EEB4C-FEC7-324A-8345-8DB52F22DFB9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843213" y="6394450"/>
            <a:ext cx="2185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smtClean="0">
                <a:solidFill>
                  <a:srgbClr val="FFFFFF"/>
                </a:solidFill>
                <a:cs typeface="ＭＳ Ｐゴシック" charset="0"/>
              </a:rPr>
              <a:t>Dra. Lucrecia Moreno Royo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8CC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39470A-089E-3042-8DA0-11AF632A5EE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9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2843213" y="6394450"/>
            <a:ext cx="2185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smtClean="0">
                <a:solidFill>
                  <a:srgbClr val="FFFFFF"/>
                </a:solidFill>
                <a:cs typeface="ＭＳ Ｐゴシック" charset="0"/>
              </a:rPr>
              <a:t>Dra. Lucrecia Moreno Royo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>
                <a:solidFill>
                  <a:srgbClr val="FF0000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rgbClr val="078CCF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A9388-54AD-6644-8F44-33CD3196C81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84250" y="1981200"/>
            <a:ext cx="37576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94263" y="1981200"/>
            <a:ext cx="37576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2DA5A-9D67-3645-A24F-3950B0A28D9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2B2147-87A8-1B4E-A92C-DA1893B84DC5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2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BF937C-28ED-0B46-BAB3-39A770CF33F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3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A0CF9-6CB3-6D49-BE87-B3768941EE69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4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E0C3C-EEAB-B944-AFA0-93116F375F4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81E3D-0C48-9B46-AD7B-6BCC2E98823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6300788"/>
            <a:ext cx="81597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84250" y="180975"/>
            <a:ext cx="7667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0" y="1981200"/>
            <a:ext cx="7667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Haga clic para modificar el estilo de texto del patrón</a:t>
            </a:r>
          </a:p>
          <a:p>
            <a:pPr lvl="1"/>
            <a:r>
              <a:rPr lang="en-GB"/>
              <a:t>Segundo nivel</a:t>
            </a:r>
          </a:p>
          <a:p>
            <a:pPr lvl="2"/>
            <a:r>
              <a:rPr lang="en-GB"/>
              <a:t>Tercer nivel</a:t>
            </a:r>
          </a:p>
          <a:p>
            <a:pPr lvl="3"/>
            <a:r>
              <a:rPr lang="en-GB"/>
              <a:t>Cuarto nivel</a:t>
            </a:r>
          </a:p>
          <a:p>
            <a:pPr lvl="4"/>
            <a:r>
              <a:rPr lang="en-GB"/>
              <a:t>Quinto nivel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3638" y="6450013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10799" rIns="91432" bIns="10799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5C0DDDC-28FB-C945-9E7F-EE9A805BF071}" type="slidenum">
              <a:rPr lang="es-E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accent3"/>
                </a:solidFill>
                <a:latin typeface="+mj-lt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srgbClr val="FFFFFF"/>
                </a:solidFill>
                <a:latin typeface="Arial"/>
              </a:rPr>
              <a:t>Dra Lucrecia Moreno Royo @LucreciaLMR</a:t>
            </a:r>
            <a:endParaRPr lang="es-ES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+mj-lt"/>
          <a:ea typeface="ＭＳ Ｐゴシック" charset="0"/>
          <a:cs typeface="ＭＳ Ｐゴシック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33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115000"/>
        </a:lnSpc>
        <a:spcBef>
          <a:spcPct val="0"/>
        </a:spcBef>
        <a:spcAft>
          <a:spcPct val="15000"/>
        </a:spcAft>
        <a:buChar char="•"/>
        <a:defRPr sz="2000">
          <a:solidFill>
            <a:srgbClr val="75756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912813" rtl="0" eaLnBrk="0" fontAlgn="base" hangingPunct="0">
        <a:lnSpc>
          <a:spcPct val="115000"/>
        </a:lnSpc>
        <a:spcBef>
          <a:spcPct val="0"/>
        </a:spcBef>
        <a:spcAft>
          <a:spcPct val="15000"/>
        </a:spcAft>
        <a:buChar char="–"/>
        <a:defRPr sz="2000">
          <a:solidFill>
            <a:srgbClr val="757561"/>
          </a:solidFill>
          <a:latin typeface="+mn-lt"/>
          <a:ea typeface="ＭＳ Ｐゴシック" charset="0"/>
        </a:defRPr>
      </a:lvl2pPr>
      <a:lvl3pPr marL="1143000" indent="-230188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•"/>
        <a:defRPr sz="2000">
          <a:solidFill>
            <a:srgbClr val="757561"/>
          </a:solidFill>
          <a:latin typeface="+mn-lt"/>
          <a:ea typeface="ＭＳ Ｐゴシック" charset="0"/>
        </a:defRPr>
      </a:lvl3pPr>
      <a:lvl4pPr marL="15621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–"/>
        <a:defRPr sz="2000">
          <a:solidFill>
            <a:srgbClr val="757561"/>
          </a:solidFill>
          <a:latin typeface="+mn-lt"/>
          <a:ea typeface="ＭＳ Ｐゴシック" charset="0"/>
        </a:defRPr>
      </a:lvl4pPr>
      <a:lvl5pPr marL="19812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  <a:ea typeface="ＭＳ Ｐゴシック" charset="0"/>
        </a:defRPr>
      </a:lvl5pPr>
      <a:lvl6pPr marL="2438400" indent="-228600" algn="l" defTabSz="912813" rtl="0" eaLnBrk="1" fontAlgn="base" hangingPunct="1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6pPr>
      <a:lvl7pPr marL="2895600" indent="-228600" algn="l" defTabSz="912813" rtl="0" eaLnBrk="1" fontAlgn="base" hangingPunct="1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7pPr>
      <a:lvl8pPr marL="3352800" indent="-228600" algn="l" defTabSz="912813" rtl="0" eaLnBrk="1" fontAlgn="base" hangingPunct="1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8pPr>
      <a:lvl9pPr marL="3810000" indent="-228600" algn="l" defTabSz="912813" rtl="0" eaLnBrk="1" fontAlgn="base" hangingPunct="1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blog.uchceu.es/farmacia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hyperlink" Target="https://www.facebook.com/farmaciaUCHCE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6892" y="2341921"/>
            <a:ext cx="6786637" cy="1318667"/>
          </a:xfrm>
        </p:spPr>
        <p:txBody>
          <a:bodyPr/>
          <a:lstStyle/>
          <a:p>
            <a:pPr algn="just"/>
            <a:r>
              <a:rPr lang="es-ES_tradnl" sz="2400" cap="none" dirty="0"/>
              <a:t>A</a:t>
            </a:r>
            <a:r>
              <a:rPr lang="es-ES_tradnl" sz="2400" cap="none" dirty="0" smtClean="0"/>
              <a:t>dquisición de competencias de elaboración de información científica en el grado de farmacia.</a:t>
            </a:r>
            <a:br>
              <a:rPr lang="es-ES_tradnl" sz="2400" cap="none" dirty="0" smtClean="0"/>
            </a:br>
            <a:endParaRPr lang="es-ES" sz="2400" cap="none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8417" y="5335494"/>
            <a:ext cx="4659312" cy="9144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Departamento de Farmacia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Universidad CEU Cardenal Herrera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3261005" y="636979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smtClean="0">
                <a:solidFill>
                  <a:srgbClr val="FFFFFF"/>
                </a:solidFill>
                <a:latin typeface="Arial"/>
              </a:rPr>
              <a:t>Dra Lucrecia Moreno Royo @LucreciaLMR</a:t>
            </a:r>
            <a:endParaRPr lang="es-E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0838" y="380538"/>
            <a:ext cx="7667625" cy="1143000"/>
          </a:xfrm>
        </p:spPr>
        <p:txBody>
          <a:bodyPr/>
          <a:lstStyle/>
          <a:p>
            <a:r>
              <a:rPr lang="en-GB" dirty="0" err="1" smtClean="0"/>
              <a:t>Suplemento</a:t>
            </a:r>
            <a:r>
              <a:rPr lang="en-GB" dirty="0" smtClean="0"/>
              <a:t> </a:t>
            </a:r>
            <a:r>
              <a:rPr lang="en-GB" dirty="0" err="1" smtClean="0"/>
              <a:t>Europeo</a:t>
            </a:r>
            <a:r>
              <a:rPr lang="en-GB" dirty="0" smtClean="0"/>
              <a:t> al </a:t>
            </a:r>
            <a:r>
              <a:rPr lang="en-GB" dirty="0" err="1" smtClean="0"/>
              <a:t>Título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Imagen 4" descr="Captura de pantalla 2018-07-12 a la(s) 20.2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26" y="800267"/>
            <a:ext cx="5262062" cy="45122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8706" y="1328834"/>
            <a:ext cx="36578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err="1">
                <a:solidFill>
                  <a:srgbClr val="6699FF"/>
                </a:solidFill>
              </a:rPr>
              <a:t>C</a:t>
            </a:r>
            <a:r>
              <a:rPr lang="en-GB" b="1" i="1" dirty="0" err="1" smtClean="0">
                <a:solidFill>
                  <a:srgbClr val="6699FF"/>
                </a:solidFill>
              </a:rPr>
              <a:t>ertificado</a:t>
            </a:r>
            <a:r>
              <a:rPr lang="en-GB" b="1" i="1" dirty="0" smtClean="0">
                <a:solidFill>
                  <a:srgbClr val="6699FF"/>
                </a:solidFill>
              </a:rPr>
              <a:t> de </a:t>
            </a:r>
            <a:r>
              <a:rPr lang="en-GB" b="1" i="1" dirty="0" err="1">
                <a:solidFill>
                  <a:srgbClr val="6699FF"/>
                </a:solidFill>
              </a:rPr>
              <a:t>C</a:t>
            </a:r>
            <a:r>
              <a:rPr lang="en-GB" b="1" i="1" dirty="0" err="1" smtClean="0">
                <a:solidFill>
                  <a:srgbClr val="6699FF"/>
                </a:solidFill>
              </a:rPr>
              <a:t>ompetencias</a:t>
            </a:r>
            <a:r>
              <a:rPr lang="en-GB" b="1" i="1" dirty="0" smtClean="0">
                <a:solidFill>
                  <a:srgbClr val="6699FF"/>
                </a:solidFill>
              </a:rPr>
              <a:t> </a:t>
            </a:r>
            <a:r>
              <a:rPr lang="en-GB" b="1" i="1" dirty="0" err="1">
                <a:solidFill>
                  <a:srgbClr val="6699FF"/>
                </a:solidFill>
              </a:rPr>
              <a:t>I</a:t>
            </a:r>
            <a:r>
              <a:rPr lang="en-GB" b="1" i="1" dirty="0" err="1" smtClean="0">
                <a:solidFill>
                  <a:srgbClr val="6699FF"/>
                </a:solidFill>
              </a:rPr>
              <a:t>nformacionales</a:t>
            </a:r>
            <a:r>
              <a:rPr lang="en-GB" b="1" i="1" dirty="0" smtClean="0">
                <a:solidFill>
                  <a:srgbClr val="6699FF"/>
                </a:solidFill>
              </a:rPr>
              <a:t> e </a:t>
            </a:r>
            <a:r>
              <a:rPr lang="en-GB" b="1" i="1" dirty="0" err="1" smtClean="0">
                <a:solidFill>
                  <a:srgbClr val="6699FF"/>
                </a:solidFill>
              </a:rPr>
              <a:t>Informaticas</a:t>
            </a:r>
            <a:r>
              <a:rPr lang="en-GB" b="1" i="1" dirty="0" smtClean="0">
                <a:solidFill>
                  <a:srgbClr val="6699FF"/>
                </a:solidFill>
              </a:rPr>
              <a:t> (CI2)</a:t>
            </a:r>
          </a:p>
          <a:p>
            <a:endParaRPr lang="en-GB" b="1" i="1" dirty="0" smtClean="0">
              <a:solidFill>
                <a:srgbClr val="6699FF"/>
              </a:solidFill>
            </a:endParaRPr>
          </a:p>
          <a:p>
            <a:endParaRPr lang="en-GB" b="1" i="1" dirty="0" smtClean="0">
              <a:solidFill>
                <a:srgbClr val="6699FF"/>
              </a:solidFill>
            </a:endParaRPr>
          </a:p>
          <a:p>
            <a:endParaRPr lang="en-GB" b="1" i="1" dirty="0">
              <a:solidFill>
                <a:srgbClr val="6699FF"/>
              </a:solidFill>
            </a:endParaRPr>
          </a:p>
        </p:txBody>
      </p:sp>
      <p:pic>
        <p:nvPicPr>
          <p:cNvPr id="7" name="Imagen 6" descr="Captura de pantalla 2018-07-12 a la(s) 21.04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" y="3212252"/>
            <a:ext cx="3466353" cy="285057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2361" y="2340864"/>
            <a:ext cx="3142207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</a:rPr>
              <a:t>·</a:t>
            </a:r>
            <a:r>
              <a: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Nivel Básico</a:t>
            </a: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(Alumnos de 1º de Grado)</a:t>
            </a:r>
          </a:p>
          <a:p>
            <a:pPr defTabSz="914400"/>
            <a:r>
              <a:rPr lang="es-ES" altLang="es-ES" sz="1100" dirty="0"/>
              <a:t>	</a:t>
            </a:r>
            <a:r>
              <a:rPr lang="es-ES" sz="1000" dirty="0"/>
              <a:t>Presenciales : 2 h. Online : 3 h.</a:t>
            </a:r>
            <a:endParaRPr lang="es-ES" altLang="es-ES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</a:rPr>
              <a:t>·</a:t>
            </a:r>
            <a:r>
              <a:rPr kumimoji="0" lang="es-ES" altLang="es-E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</a:t>
            </a:r>
            <a:r>
              <a:rPr kumimoji="0" lang="es-ES" alt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Nivel Avanzado</a:t>
            </a: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(Alumnos de 4º de Grado)</a:t>
            </a:r>
          </a:p>
          <a:p>
            <a:pPr lvl="0" defTabSz="914400"/>
            <a:r>
              <a:rPr lang="es-ES" sz="1000" dirty="0" smtClean="0"/>
              <a:t>	Presenciales </a:t>
            </a:r>
            <a:r>
              <a:rPr lang="es-ES" sz="1000" dirty="0"/>
              <a:t>: 2 h. Online : 3 h.</a:t>
            </a: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20178" y="5312502"/>
            <a:ext cx="5128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Fuentes de información </a:t>
            </a:r>
            <a:r>
              <a:rPr lang="es-ES" dirty="0" smtClean="0">
                <a:latin typeface="Arial" panose="020B0604020202020204" pitchFamily="34" charset="0"/>
              </a:rPr>
              <a:t>especializadas.</a:t>
            </a:r>
            <a:endParaRPr lang="es-ES" dirty="0">
              <a:latin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</a:rPr>
              <a:t>Acceso </a:t>
            </a:r>
            <a:r>
              <a:rPr lang="es-ES" dirty="0">
                <a:latin typeface="Arial" panose="020B0604020202020204" pitchFamily="34" charset="0"/>
              </a:rPr>
              <a:t>a base datos.</a:t>
            </a:r>
          </a:p>
          <a:p>
            <a:r>
              <a:rPr lang="es-ES" dirty="0">
                <a:latin typeface="Arial" panose="020B0604020202020204" pitchFamily="34" charset="0"/>
              </a:rPr>
              <a:t>Gestor bibliográfico </a:t>
            </a:r>
            <a:r>
              <a:rPr lang="es-ES" dirty="0" err="1">
                <a:latin typeface="Arial" panose="020B0604020202020204" pitchFamily="34" charset="0"/>
              </a:rPr>
              <a:t>Refworks</a:t>
            </a:r>
            <a:r>
              <a:rPr lang="es-ES" dirty="0"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/>
          <p:cNvSpPr/>
          <p:nvPr/>
        </p:nvSpPr>
        <p:spPr bwMode="auto">
          <a:xfrm>
            <a:off x="8154867" y="5876499"/>
            <a:ext cx="489204" cy="24231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" name="Imagen 1" descr="Captura de pantalla 2018-07-15 a la(s) 17.5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3171" cy="6858000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 bwMode="auto">
          <a:xfrm>
            <a:off x="8549342" y="2831756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6" name="Flecha izquierda 5"/>
          <p:cNvSpPr/>
          <p:nvPr/>
        </p:nvSpPr>
        <p:spPr bwMode="auto">
          <a:xfrm>
            <a:off x="8549342" y="5510843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7" name="Flecha izquierda 6"/>
          <p:cNvSpPr/>
          <p:nvPr/>
        </p:nvSpPr>
        <p:spPr bwMode="auto">
          <a:xfrm>
            <a:off x="8704730" y="6577106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8" name="Flecha izquierda 7"/>
          <p:cNvSpPr/>
          <p:nvPr/>
        </p:nvSpPr>
        <p:spPr bwMode="auto">
          <a:xfrm>
            <a:off x="8549342" y="5204952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3412" y="1981200"/>
            <a:ext cx="8591176" cy="4114800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				</a:t>
            </a:r>
            <a:r>
              <a:rPr lang="es-ES_tradnl" b="1" dirty="0" smtClean="0">
                <a:hlinkClick r:id="rId3"/>
              </a:rPr>
              <a:t>http</a:t>
            </a:r>
            <a:r>
              <a:rPr lang="es-ES_tradnl" b="1" dirty="0">
                <a:hlinkClick r:id="rId3"/>
              </a:rPr>
              <a:t>://blog.uchceu.es/</a:t>
            </a:r>
            <a:r>
              <a:rPr lang="es-ES_tradnl" b="1" dirty="0" smtClean="0">
                <a:hlinkClick r:id="rId3"/>
              </a:rPr>
              <a:t>farmacia</a:t>
            </a:r>
            <a:endParaRPr lang="es-ES_tradnl" b="1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" b="1" dirty="0"/>
              <a:t>#</a:t>
            </a:r>
            <a:r>
              <a:rPr lang="es-ES" b="1" dirty="0" err="1" smtClean="0"/>
              <a:t>FarmaciaUCH</a:t>
            </a:r>
            <a:r>
              <a:rPr lang="es-ES" b="1" dirty="0" smtClean="0"/>
              <a:t>	</a:t>
            </a:r>
            <a:r>
              <a:rPr lang="es-ES_tradnl" dirty="0"/>
              <a:t> </a:t>
            </a:r>
            <a:r>
              <a:rPr lang="es-ES_tradnl" dirty="0" smtClean="0"/>
              <a:t>          </a:t>
            </a:r>
            <a:r>
              <a:rPr lang="es-ES_tradnl" b="1" dirty="0" smtClean="0">
                <a:solidFill>
                  <a:schemeClr val="bg2"/>
                </a:solidFill>
                <a:hlinkClick r:id="rId4"/>
              </a:rPr>
              <a:t>https</a:t>
            </a:r>
            <a:r>
              <a:rPr lang="es-ES_tradnl" b="1" dirty="0">
                <a:solidFill>
                  <a:schemeClr val="bg2"/>
                </a:solidFill>
                <a:hlinkClick r:id="rId4"/>
              </a:rPr>
              <a:t>://www.facebook.com/farmaciaUCHCEU</a:t>
            </a:r>
            <a:endParaRPr lang="es-ES_tradnl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ES_tradnl" b="1" dirty="0" smtClean="0">
              <a:solidFill>
                <a:schemeClr val="bg2"/>
              </a:solidFill>
            </a:endParaRPr>
          </a:p>
        </p:txBody>
      </p:sp>
      <p:pic>
        <p:nvPicPr>
          <p:cNvPr id="4" name="Imagen 3" descr="Imagen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06" y="841103"/>
            <a:ext cx="4240869" cy="1140097"/>
          </a:xfrm>
          <a:prstGeom prst="rect">
            <a:avLst/>
          </a:prstGeom>
        </p:spPr>
      </p:pic>
      <p:pic>
        <p:nvPicPr>
          <p:cNvPr id="5" name="Imagen 4" descr="Captura de pantalla 2013-02-03 a la(s) 11.25.0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952500"/>
            <a:ext cx="2489200" cy="1028700"/>
          </a:xfrm>
          <a:prstGeom prst="rect">
            <a:avLst/>
          </a:prstGeom>
        </p:spPr>
      </p:pic>
      <p:pic>
        <p:nvPicPr>
          <p:cNvPr id="6" name="Imagen 5" descr="Imagen 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84" y="4260909"/>
            <a:ext cx="6507250" cy="11109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158" y="4260909"/>
            <a:ext cx="1633409" cy="781195"/>
          </a:xfrm>
          <a:prstGeom prst="rect">
            <a:avLst/>
          </a:prstGeom>
        </p:spPr>
      </p:pic>
      <p:sp>
        <p:nvSpPr>
          <p:cNvPr id="8" name="Flecha curva 7"/>
          <p:cNvSpPr/>
          <p:nvPr/>
        </p:nvSpPr>
        <p:spPr bwMode="auto">
          <a:xfrm rot="2120268">
            <a:off x="3635635" y="429623"/>
            <a:ext cx="822960" cy="822960"/>
          </a:xfrm>
          <a:prstGeom prst="bent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" name="Flecha curva 8"/>
          <p:cNvSpPr/>
          <p:nvPr/>
        </p:nvSpPr>
        <p:spPr bwMode="auto">
          <a:xfrm rot="8954389">
            <a:off x="6062707" y="3066764"/>
            <a:ext cx="822960" cy="822960"/>
          </a:xfrm>
          <a:prstGeom prst="bentArrow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8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Imagen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8" y="0"/>
            <a:ext cx="8622222" cy="68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DIFUSIÓN DE LA NOTICIA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 descr="Imagen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3" y="1039906"/>
            <a:ext cx="7555555" cy="1244444"/>
          </a:xfrm>
          <a:prstGeom prst="rect">
            <a:avLst/>
          </a:prstGeom>
        </p:spPr>
      </p:pic>
      <p:pic>
        <p:nvPicPr>
          <p:cNvPr id="6" name="Imagen 5" descr="Imagen 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2366681"/>
            <a:ext cx="4260482" cy="3579907"/>
          </a:xfrm>
          <a:prstGeom prst="rect">
            <a:avLst/>
          </a:prstGeom>
        </p:spPr>
      </p:pic>
      <p:pic>
        <p:nvPicPr>
          <p:cNvPr id="7" name="Imagen 6" descr="Imagen 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935"/>
            <a:ext cx="4691635" cy="29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4-06-13 a la(s) 15.5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5" y="180975"/>
            <a:ext cx="1718234" cy="2067806"/>
          </a:xfrm>
          <a:prstGeom prst="rect">
            <a:avLst/>
          </a:prstGeom>
        </p:spPr>
      </p:pic>
      <p:pic>
        <p:nvPicPr>
          <p:cNvPr id="6" name="Imagen 5" descr="Captura de pantalla 2014-06-13 a la(s) 15.52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33" y="423862"/>
            <a:ext cx="6445967" cy="1800225"/>
          </a:xfrm>
          <a:prstGeom prst="rect">
            <a:avLst/>
          </a:prstGeom>
        </p:spPr>
      </p:pic>
      <p:pic>
        <p:nvPicPr>
          <p:cNvPr id="10" name="Imagen 9" descr="Captura de pantalla 2014-06-13 a la(s) 15.59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2" y="3644153"/>
            <a:ext cx="5460625" cy="961053"/>
          </a:xfrm>
          <a:prstGeom prst="rect">
            <a:avLst/>
          </a:prstGeom>
        </p:spPr>
      </p:pic>
      <p:pic>
        <p:nvPicPr>
          <p:cNvPr id="13" name="Imagen 12" descr="Captura de pantalla 2014-06-13 a la(s) 16.00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3644153"/>
            <a:ext cx="2849982" cy="18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7646" y="16622"/>
            <a:ext cx="2925825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RESULTADOS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9529" y="1055911"/>
            <a:ext cx="5992346" cy="4114800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r>
              <a:rPr lang="es-ES_tradnl" b="1" dirty="0" smtClean="0">
                <a:solidFill>
                  <a:srgbClr val="3366FF"/>
                </a:solidFill>
              </a:rPr>
              <a:t>49 </a:t>
            </a:r>
            <a:r>
              <a:rPr lang="es-ES_tradnl" b="1" dirty="0">
                <a:solidFill>
                  <a:srgbClr val="3366FF"/>
                </a:solidFill>
              </a:rPr>
              <a:t>artículos </a:t>
            </a:r>
            <a:endParaRPr lang="es-ES_tradnl" b="1" dirty="0" smtClean="0">
              <a:solidFill>
                <a:srgbClr val="3366FF"/>
              </a:solidFill>
            </a:endParaRPr>
          </a:p>
          <a:p>
            <a:r>
              <a:rPr lang="es-ES_tradnl" b="1" dirty="0" smtClean="0">
                <a:solidFill>
                  <a:srgbClr val="FF0000"/>
                </a:solidFill>
              </a:rPr>
              <a:t>2705 </a:t>
            </a:r>
            <a:r>
              <a:rPr lang="es-ES_tradnl" b="1" dirty="0">
                <a:solidFill>
                  <a:srgbClr val="FF0000"/>
                </a:solidFill>
              </a:rPr>
              <a:t>visitas </a:t>
            </a:r>
            <a:r>
              <a:rPr lang="es-ES_tradnl" dirty="0"/>
              <a:t>(mínimo: 141- máximo: 5212). 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b="1" dirty="0" smtClean="0">
                <a:solidFill>
                  <a:srgbClr val="3366FF"/>
                </a:solidFill>
              </a:rPr>
              <a:t>50 entradas</a:t>
            </a:r>
          </a:p>
          <a:p>
            <a:r>
              <a:rPr lang="es-ES_tradnl" b="1" dirty="0" smtClean="0">
                <a:solidFill>
                  <a:srgbClr val="FF0000"/>
                </a:solidFill>
              </a:rPr>
              <a:t>1078 </a:t>
            </a:r>
            <a:r>
              <a:rPr lang="es-ES_tradnl" b="1" dirty="0">
                <a:solidFill>
                  <a:srgbClr val="FF0000"/>
                </a:solidFill>
              </a:rPr>
              <a:t>visitas </a:t>
            </a:r>
            <a:r>
              <a:rPr lang="es-ES_tradnl" dirty="0"/>
              <a:t>(mínima: 330, máxima: 3335) 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4" name="Imagen 3" descr="Captura de pantalla 2014-06-13 a la(s) 16.1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" y="1210236"/>
            <a:ext cx="2424826" cy="1225175"/>
          </a:xfrm>
          <a:prstGeom prst="rect">
            <a:avLst/>
          </a:prstGeom>
        </p:spPr>
      </p:pic>
      <p:pic>
        <p:nvPicPr>
          <p:cNvPr id="5" name="Imagen 4" descr="Captura de pantalla 2014-06-13 a la(s) 16.1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781"/>
            <a:ext cx="2481011" cy="13294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12" y="5647322"/>
            <a:ext cx="2218088" cy="1060824"/>
          </a:xfrm>
          <a:prstGeom prst="rect">
            <a:avLst/>
          </a:prstGeom>
        </p:spPr>
      </p:pic>
      <p:pic>
        <p:nvPicPr>
          <p:cNvPr id="7" name="Imagen 6" descr="Captura de pantalla 2014-06-13 a la(s) 16.17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" y="3804034"/>
            <a:ext cx="9144000" cy="198629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 bwMode="auto">
          <a:xfrm>
            <a:off x="0" y="1159622"/>
            <a:ext cx="2590800" cy="167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4-06-13 a la(s) 16.3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3" y="423538"/>
            <a:ext cx="8277412" cy="56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Curso 2013-14: </a:t>
            </a:r>
            <a:r>
              <a:rPr lang="es-ES" i="1" dirty="0" smtClean="0"/>
              <a:t>Innovaciones terapéuticas</a:t>
            </a:r>
            <a:endParaRPr lang="es-ES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i="1" dirty="0"/>
          </a:p>
        </p:txBody>
      </p:sp>
      <p:pic>
        <p:nvPicPr>
          <p:cNvPr id="4" name="Imagen 3" descr="Captura de pantalla 2015-09-19 a la(s) 18.2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" y="1103801"/>
            <a:ext cx="8784477" cy="575419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 bwMode="auto">
          <a:xfrm>
            <a:off x="6633882" y="6066118"/>
            <a:ext cx="1538942" cy="28388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Flecha izquierda 5"/>
          <p:cNvSpPr/>
          <p:nvPr/>
        </p:nvSpPr>
        <p:spPr bwMode="auto">
          <a:xfrm>
            <a:off x="8299127" y="6066118"/>
            <a:ext cx="785107" cy="3137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172" y="1375098"/>
            <a:ext cx="8159750" cy="457013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(</a:t>
            </a:r>
            <a:r>
              <a:rPr lang="en-GB" dirty="0" smtClean="0"/>
              <a:t>16 de </a:t>
            </a:r>
            <a:r>
              <a:rPr lang="en-GB" dirty="0" err="1" smtClean="0"/>
              <a:t>julio</a:t>
            </a:r>
            <a:r>
              <a:rPr lang="en-GB" dirty="0" smtClean="0"/>
              <a:t> 2014)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Además</a:t>
            </a:r>
            <a:r>
              <a:rPr lang="en-GB" dirty="0" smtClean="0"/>
              <a:t> de los 30 ECTS de Practicum y TFG, el </a:t>
            </a:r>
            <a:r>
              <a:rPr lang="en-GB" dirty="0" err="1" smtClean="0"/>
              <a:t>módulo</a:t>
            </a:r>
            <a:r>
              <a:rPr lang="en-GB" dirty="0" smtClean="0"/>
              <a:t> de </a:t>
            </a:r>
            <a:r>
              <a:rPr lang="en-GB" dirty="0" err="1"/>
              <a:t>M</a:t>
            </a:r>
            <a:r>
              <a:rPr lang="en-GB" dirty="0" err="1" smtClean="0"/>
              <a:t>edicina</a:t>
            </a:r>
            <a:r>
              <a:rPr lang="en-GB" dirty="0" smtClean="0"/>
              <a:t> y </a:t>
            </a:r>
            <a:r>
              <a:rPr lang="en-GB" dirty="0" err="1" smtClean="0"/>
              <a:t>Farmacologia</a:t>
            </a:r>
            <a:r>
              <a:rPr lang="en-GB" dirty="0" smtClean="0"/>
              <a:t> </a:t>
            </a:r>
            <a:r>
              <a:rPr lang="en-GB" dirty="0" err="1" smtClean="0"/>
              <a:t>proporciona</a:t>
            </a:r>
            <a:r>
              <a:rPr lang="en-GB" dirty="0" smtClean="0"/>
              <a:t> </a:t>
            </a:r>
            <a:r>
              <a:rPr lang="en-GB" dirty="0" err="1" smtClean="0"/>
              <a:t>competencias</a:t>
            </a:r>
            <a:r>
              <a:rPr lang="en-GB" dirty="0" smtClean="0"/>
              <a:t> de </a:t>
            </a:r>
            <a:r>
              <a:rPr lang="en-GB" dirty="0" err="1" smtClean="0"/>
              <a:t>investigación</a:t>
            </a:r>
            <a:r>
              <a:rPr lang="en-GB" dirty="0" smtClean="0"/>
              <a:t> y master</a:t>
            </a:r>
            <a:r>
              <a:rPr lang="en-GB" dirty="0"/>
              <a:t>.</a:t>
            </a:r>
            <a:endParaRPr lang="en-GB" dirty="0" smtClean="0"/>
          </a:p>
          <a:p>
            <a:endParaRPr lang="en-GB" dirty="0"/>
          </a:p>
          <a:p>
            <a:r>
              <a:rPr lang="en-GB" i="1" dirty="0" err="1" smtClean="0">
                <a:solidFill>
                  <a:srgbClr val="3399CC"/>
                </a:solidFill>
              </a:rPr>
              <a:t>Saber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aplicar</a:t>
            </a:r>
            <a:r>
              <a:rPr lang="en-GB" i="1" dirty="0" smtClean="0">
                <a:solidFill>
                  <a:srgbClr val="3399CC"/>
                </a:solidFill>
              </a:rPr>
              <a:t> el </a:t>
            </a:r>
            <a:r>
              <a:rPr lang="en-GB" i="1" dirty="0" err="1" smtClean="0">
                <a:solidFill>
                  <a:srgbClr val="3399CC"/>
                </a:solidFill>
              </a:rPr>
              <a:t>metodo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cientifico</a:t>
            </a:r>
            <a:r>
              <a:rPr lang="en-GB" i="1" dirty="0" smtClean="0">
                <a:solidFill>
                  <a:srgbClr val="3399CC"/>
                </a:solidFill>
              </a:rPr>
              <a:t> y </a:t>
            </a:r>
            <a:r>
              <a:rPr lang="en-GB" i="1" dirty="0" err="1" smtClean="0">
                <a:solidFill>
                  <a:srgbClr val="3399CC"/>
                </a:solidFill>
              </a:rPr>
              <a:t>adquirir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habilidades</a:t>
            </a:r>
            <a:r>
              <a:rPr lang="en-GB" i="1" dirty="0" smtClean="0">
                <a:solidFill>
                  <a:srgbClr val="3399CC"/>
                </a:solidFill>
              </a:rPr>
              <a:t> en el </a:t>
            </a:r>
            <a:r>
              <a:rPr lang="en-GB" i="1" dirty="0" err="1" smtClean="0">
                <a:solidFill>
                  <a:srgbClr val="3399CC"/>
                </a:solidFill>
              </a:rPr>
              <a:t>manejo</a:t>
            </a:r>
            <a:r>
              <a:rPr lang="en-GB" i="1" dirty="0" smtClean="0">
                <a:solidFill>
                  <a:srgbClr val="3399CC"/>
                </a:solidFill>
              </a:rPr>
              <a:t> de </a:t>
            </a:r>
            <a:r>
              <a:rPr lang="en-GB" i="1" dirty="0" err="1" smtClean="0">
                <a:solidFill>
                  <a:srgbClr val="3399CC"/>
                </a:solidFill>
              </a:rPr>
              <a:t>fuentes</a:t>
            </a:r>
            <a:r>
              <a:rPr lang="en-GB" i="1" dirty="0" smtClean="0">
                <a:solidFill>
                  <a:srgbClr val="3399CC"/>
                </a:solidFill>
              </a:rPr>
              <a:t> de </a:t>
            </a:r>
            <a:r>
              <a:rPr lang="en-GB" i="1" dirty="0" err="1" smtClean="0">
                <a:solidFill>
                  <a:srgbClr val="3399CC"/>
                </a:solidFill>
              </a:rPr>
              <a:t>información</a:t>
            </a:r>
            <a:r>
              <a:rPr lang="en-GB" i="1" dirty="0" smtClean="0">
                <a:solidFill>
                  <a:srgbClr val="3399CC"/>
                </a:solidFill>
              </a:rPr>
              <a:t>, </a:t>
            </a:r>
            <a:r>
              <a:rPr lang="en-GB" i="1" dirty="0" err="1" smtClean="0">
                <a:solidFill>
                  <a:srgbClr val="3399CC"/>
                </a:solidFill>
              </a:rPr>
              <a:t>bibliografia</a:t>
            </a:r>
            <a:r>
              <a:rPr lang="en-GB" i="1" dirty="0" smtClean="0">
                <a:solidFill>
                  <a:srgbClr val="3399CC"/>
                </a:solidFill>
              </a:rPr>
              <a:t>….</a:t>
            </a:r>
          </a:p>
          <a:p>
            <a:endParaRPr lang="en-GB" i="1" dirty="0">
              <a:solidFill>
                <a:srgbClr val="3399CC"/>
              </a:solidFill>
            </a:endParaRPr>
          </a:p>
          <a:p>
            <a:r>
              <a:rPr lang="en-GB" i="1" dirty="0" err="1" smtClean="0">
                <a:solidFill>
                  <a:srgbClr val="3399CC"/>
                </a:solidFill>
              </a:rPr>
              <a:t>Desarrollar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habilidades</a:t>
            </a:r>
            <a:r>
              <a:rPr lang="en-GB" i="1" dirty="0" smtClean="0">
                <a:solidFill>
                  <a:srgbClr val="3399CC"/>
                </a:solidFill>
              </a:rPr>
              <a:t> de </a:t>
            </a:r>
            <a:r>
              <a:rPr lang="en-GB" i="1" dirty="0" err="1" smtClean="0">
                <a:solidFill>
                  <a:srgbClr val="3399CC"/>
                </a:solidFill>
              </a:rPr>
              <a:t>comunicación</a:t>
            </a:r>
            <a:r>
              <a:rPr lang="en-GB" i="1" dirty="0" smtClean="0">
                <a:solidFill>
                  <a:srgbClr val="3399CC"/>
                </a:solidFill>
              </a:rPr>
              <a:t> e </a:t>
            </a:r>
            <a:r>
              <a:rPr lang="en-GB" i="1" dirty="0" err="1" smtClean="0">
                <a:solidFill>
                  <a:srgbClr val="3399CC"/>
                </a:solidFill>
              </a:rPr>
              <a:t>información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tanto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orales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como</a:t>
            </a:r>
            <a:r>
              <a:rPr lang="en-GB" i="1" dirty="0" smtClean="0">
                <a:solidFill>
                  <a:srgbClr val="3399CC"/>
                </a:solidFill>
              </a:rPr>
              <a:t> </a:t>
            </a:r>
            <a:r>
              <a:rPr lang="en-GB" i="1" dirty="0" err="1" smtClean="0">
                <a:solidFill>
                  <a:srgbClr val="3399CC"/>
                </a:solidFill>
              </a:rPr>
              <a:t>escritas</a:t>
            </a:r>
            <a:endParaRPr lang="en-GB" i="1" dirty="0">
              <a:solidFill>
                <a:srgbClr val="3399CC"/>
              </a:solidFill>
            </a:endParaRPr>
          </a:p>
        </p:txBody>
      </p:sp>
      <p:pic>
        <p:nvPicPr>
          <p:cNvPr id="4" name="Imagen 3" descr="Captura de pantalla 2018-07-12 a la(s) 20.3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69" y="347008"/>
            <a:ext cx="2628900" cy="1638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280" y="0"/>
            <a:ext cx="1880720" cy="188072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28386" y="764099"/>
            <a:ext cx="2078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MECES 3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2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10204" y="526303"/>
            <a:ext cx="2933796" cy="1836084"/>
          </a:xfrm>
        </p:spPr>
        <p:txBody>
          <a:bodyPr/>
          <a:lstStyle/>
          <a:p>
            <a:r>
              <a:rPr lang="es-ES" dirty="0" smtClean="0"/>
              <a:t>BLOG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	</a:t>
            </a:r>
            <a:r>
              <a:rPr lang="es-ES" dirty="0" smtClean="0"/>
              <a:t>FACEBOOK</a:t>
            </a:r>
            <a:endParaRPr lang="es-ES" dirty="0"/>
          </a:p>
        </p:txBody>
      </p:sp>
      <p:pic>
        <p:nvPicPr>
          <p:cNvPr id="6" name="Imagen 5" descr="Captura de pantalla 2015-09-19 a la(s) 18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204" cy="6858000"/>
          </a:xfrm>
          <a:prstGeom prst="rect">
            <a:avLst/>
          </a:prstGeom>
        </p:spPr>
      </p:pic>
      <p:pic>
        <p:nvPicPr>
          <p:cNvPr id="8" name="Imagen 7" descr="Captura de pantalla 2015-09-19 a la(s) 18.4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2" y="2823882"/>
            <a:ext cx="2963558" cy="3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5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09-19 a la(s) 18.4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32"/>
            <a:ext cx="9144000" cy="1470392"/>
          </a:xfrm>
          <a:prstGeom prst="rect">
            <a:avLst/>
          </a:prstGeom>
        </p:spPr>
      </p:pic>
      <p:pic>
        <p:nvPicPr>
          <p:cNvPr id="4" name="Imagen 3" descr="Captura de pantalla 2015-09-19 a la(s) 18.40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4" y="2731198"/>
            <a:ext cx="5460253" cy="3932565"/>
          </a:xfrm>
          <a:prstGeom prst="rect">
            <a:avLst/>
          </a:prstGeom>
        </p:spPr>
      </p:pic>
      <p:pic>
        <p:nvPicPr>
          <p:cNvPr id="6" name="Imagen 5" descr="Captura de pantalla 2015-09-19 a la(s) 18.42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4" y="1828426"/>
            <a:ext cx="5349220" cy="1097008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 bwMode="auto">
          <a:xfrm>
            <a:off x="1479176" y="4198471"/>
            <a:ext cx="739350" cy="2838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Flecha derecha 7"/>
          <p:cNvSpPr/>
          <p:nvPr/>
        </p:nvSpPr>
        <p:spPr bwMode="auto">
          <a:xfrm>
            <a:off x="1479176" y="4814047"/>
            <a:ext cx="739350" cy="2838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Flecha derecha 8"/>
          <p:cNvSpPr/>
          <p:nvPr/>
        </p:nvSpPr>
        <p:spPr bwMode="auto">
          <a:xfrm>
            <a:off x="1479176" y="5758330"/>
            <a:ext cx="739350" cy="2838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3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250" y="1032622"/>
            <a:ext cx="7667625" cy="2777378"/>
          </a:xfrm>
        </p:spPr>
        <p:txBody>
          <a:bodyPr/>
          <a:lstStyle/>
          <a:p>
            <a:r>
              <a:rPr lang="es-ES" dirty="0" smtClean="0"/>
              <a:t>Curso 2015-16: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</a:t>
            </a:r>
            <a:r>
              <a:rPr lang="es-ES" i="1" dirty="0" smtClean="0">
                <a:solidFill>
                  <a:srgbClr val="3366FF"/>
                </a:solidFill>
              </a:rPr>
              <a:t>Que hay de nuevo con los viejos fármacos</a:t>
            </a:r>
            <a:br>
              <a:rPr lang="es-ES" i="1" dirty="0" smtClean="0">
                <a:solidFill>
                  <a:srgbClr val="3366FF"/>
                </a:solidFill>
              </a:rPr>
            </a:br>
            <a:endParaRPr lang="es-E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20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7-15 a la(s) 18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97250" y="2101477"/>
            <a:ext cx="7581900" cy="787400"/>
          </a:xfrm>
          <a:prstGeom prst="rect">
            <a:avLst/>
          </a:prstGeom>
        </p:spPr>
      </p:pic>
      <p:pic>
        <p:nvPicPr>
          <p:cNvPr id="5" name="Imagen 4" descr="Captura de pantalla 2018-07-15 a la(s) 18.14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32" y="0"/>
            <a:ext cx="3622431" cy="6858000"/>
          </a:xfrm>
          <a:prstGeom prst="rect">
            <a:avLst/>
          </a:prstGeom>
        </p:spPr>
      </p:pic>
      <p:pic>
        <p:nvPicPr>
          <p:cNvPr id="7" name="Imagen 6" descr="Captura de pantalla 2018-07-15 a la(s) 18.14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87" y="0"/>
            <a:ext cx="3490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/>
          <p:cNvSpPr/>
          <p:nvPr/>
        </p:nvSpPr>
        <p:spPr bwMode="auto">
          <a:xfrm>
            <a:off x="8154867" y="5876499"/>
            <a:ext cx="489204" cy="24231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" name="Imagen 1" descr="Captura de pantalla 2018-07-15 a la(s) 17.5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63171" cy="6858000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 bwMode="auto">
          <a:xfrm>
            <a:off x="8549342" y="2831756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6" name="Flecha izquierda 5"/>
          <p:cNvSpPr/>
          <p:nvPr/>
        </p:nvSpPr>
        <p:spPr bwMode="auto">
          <a:xfrm>
            <a:off x="8549342" y="5510843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7" name="Flecha izquierda 6"/>
          <p:cNvSpPr/>
          <p:nvPr/>
        </p:nvSpPr>
        <p:spPr bwMode="auto">
          <a:xfrm>
            <a:off x="8704730" y="6577106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8" name="Flecha izquierda 7"/>
          <p:cNvSpPr/>
          <p:nvPr/>
        </p:nvSpPr>
        <p:spPr bwMode="auto">
          <a:xfrm>
            <a:off x="8549342" y="5204952"/>
            <a:ext cx="463176" cy="305891"/>
          </a:xfrm>
          <a:prstGeom prst="lef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47646" y="311972"/>
            <a:ext cx="40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CASOS FARMACOTERAPEUTICOS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Creación</a:t>
            </a:r>
            <a:r>
              <a:rPr lang="en-GB" dirty="0" smtClean="0"/>
              <a:t> de material </a:t>
            </a:r>
            <a:r>
              <a:rPr lang="en-GB" dirty="0" err="1" smtClean="0"/>
              <a:t>docente</a:t>
            </a:r>
            <a:endParaRPr lang="en-GB" dirty="0"/>
          </a:p>
        </p:txBody>
      </p:sp>
      <p:pic>
        <p:nvPicPr>
          <p:cNvPr id="6" name="Imagen 5" descr="Captura de pantalla 2018-07-15 a la(s) 18.22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816"/>
            <a:ext cx="9144000" cy="33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984250" y="-1905"/>
            <a:ext cx="7667625" cy="1143000"/>
          </a:xfrm>
        </p:spPr>
        <p:txBody>
          <a:bodyPr/>
          <a:lstStyle/>
          <a:p>
            <a:pPr algn="ctr"/>
            <a:r>
              <a:rPr lang="es-ES" dirty="0" smtClean="0"/>
              <a:t>ANALÍTICAS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5637862"/>
              </p:ext>
            </p:extLst>
          </p:nvPr>
        </p:nvGraphicFramePr>
        <p:xfrm>
          <a:off x="0" y="1323975"/>
          <a:ext cx="4576763" cy="374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22098250"/>
              </p:ext>
            </p:extLst>
          </p:nvPr>
        </p:nvGraphicFramePr>
        <p:xfrm>
          <a:off x="4744122" y="1323975"/>
          <a:ext cx="4292301" cy="47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12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CONCLUSIÓN</a:t>
            </a:r>
            <a:br>
              <a:rPr lang="es-ES_tradnl" dirty="0" smtClean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8250" y="965200"/>
            <a:ext cx="7667625" cy="4114800"/>
          </a:xfrm>
        </p:spPr>
        <p:txBody>
          <a:bodyPr/>
          <a:lstStyle/>
          <a:p>
            <a:pPr algn="just"/>
            <a:r>
              <a:rPr lang="es-ES_tradnl" dirty="0" smtClean="0"/>
              <a:t>En </a:t>
            </a:r>
            <a:r>
              <a:rPr lang="es-ES_tradnl" dirty="0"/>
              <a:t>general se puede afirmar que la integración de las redes sociales de la Web 2.0 representa una forma actual de autoaprendizaje, que estimula la reflexión y obliga a los estudiantes a ser activos en la construcción del conocimiento</a:t>
            </a:r>
            <a:r>
              <a:rPr lang="es-ES_tradnl" dirty="0" smtClean="0"/>
              <a:t>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Incrementa el </a:t>
            </a:r>
            <a:r>
              <a:rPr lang="es-ES_tradnl" i="1" dirty="0" err="1" smtClean="0">
                <a:solidFill>
                  <a:srgbClr val="3366FF"/>
                </a:solidFill>
              </a:rPr>
              <a:t>Curricum</a:t>
            </a:r>
            <a:r>
              <a:rPr lang="es-ES_tradnl" i="1" dirty="0" smtClean="0">
                <a:solidFill>
                  <a:srgbClr val="3366FF"/>
                </a:solidFill>
              </a:rPr>
              <a:t> Vitae </a:t>
            </a:r>
            <a:r>
              <a:rPr lang="es-ES_tradnl" dirty="0" smtClean="0"/>
              <a:t>de los alumnos de pregrado y su acceso a la empleabilidad y el emprendimiento.</a:t>
            </a:r>
          </a:p>
          <a:p>
            <a:pPr marL="0" indent="0" algn="just">
              <a:buNone/>
            </a:pPr>
            <a:r>
              <a:rPr lang="es-ES_tradnl" dirty="0" smtClean="0"/>
              <a:t> </a:t>
            </a:r>
            <a:endParaRPr lang="es-ES_tradnl" dirty="0"/>
          </a:p>
          <a:p>
            <a:pPr algn="just"/>
            <a:r>
              <a:rPr lang="es-ES_tradnl" dirty="0" smtClean="0"/>
              <a:t>Prepara a los estudiantes para abordar el </a:t>
            </a:r>
            <a:r>
              <a:rPr lang="es-ES_tradnl" dirty="0" smtClean="0">
                <a:solidFill>
                  <a:srgbClr val="6699FF"/>
                </a:solidFill>
              </a:rPr>
              <a:t>TFG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La </a:t>
            </a:r>
            <a:r>
              <a:rPr lang="es-ES_tradnl" dirty="0"/>
              <a:t>introducción de las nuevas tecnologías en la enseñanza presenta un nuevo desafío motivador para la docencia en la Universidad.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1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4000" y="4766234"/>
            <a:ext cx="7977656" cy="1643529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¡GRACIAS POR VUESTRA ATENCIÓN!</a:t>
            </a:r>
          </a:p>
          <a:p>
            <a:pPr marL="0" indent="0" algn="ctr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2"/>
                </a:solidFill>
              </a:rPr>
              <a:t>@</a:t>
            </a:r>
            <a:r>
              <a:rPr lang="es-ES" b="1" dirty="0" err="1" smtClean="0">
                <a:solidFill>
                  <a:schemeClr val="bg2"/>
                </a:solidFill>
              </a:rPr>
              <a:t>LucreciaLMR</a:t>
            </a:r>
            <a:endParaRPr lang="es-ES"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45" y="846273"/>
            <a:ext cx="5679515" cy="3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250" y="782106"/>
            <a:ext cx="7667625" cy="4114800"/>
          </a:xfrm>
        </p:spPr>
        <p:txBody>
          <a:bodyPr/>
          <a:lstStyle/>
          <a:p>
            <a:r>
              <a:rPr lang="es-ES_tradnl" dirty="0"/>
              <a:t>Los medios de comunicación basados ​​en la Web 2.0 son esenciales como canales de información y de comunicación hoy en día. 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				Sus </a:t>
            </a:r>
            <a:r>
              <a:rPr lang="es-ES_tradnl" dirty="0"/>
              <a:t>principales </a:t>
            </a:r>
            <a:r>
              <a:rPr lang="es-ES_tradnl" dirty="0" smtClean="0"/>
              <a:t>herramientas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6" y="4123064"/>
            <a:ext cx="2866838" cy="21501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439" y="4226252"/>
            <a:ext cx="2046941" cy="20469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883" y="3494134"/>
            <a:ext cx="2779059" cy="27790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50" y="2663811"/>
            <a:ext cx="3472260" cy="16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FACEBOOK, herramienta más popular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823571"/>
            <a:ext cx="8159750" cy="40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250" y="1323975"/>
            <a:ext cx="7667625" cy="4114800"/>
          </a:xfrm>
        </p:spPr>
        <p:txBody>
          <a:bodyPr/>
          <a:lstStyle/>
          <a:p>
            <a:r>
              <a:rPr lang="es-ES_tradnl" dirty="0"/>
              <a:t>Estas herramientas y tecnologías de la comunicación son utilizadas por </a:t>
            </a:r>
            <a:r>
              <a:rPr lang="es-ES_tradnl" dirty="0">
                <a:solidFill>
                  <a:srgbClr val="3399CC"/>
                </a:solidFill>
              </a:rPr>
              <a:t>los </a:t>
            </a:r>
            <a:r>
              <a:rPr lang="es-ES_tradnl" b="1" dirty="0">
                <a:solidFill>
                  <a:srgbClr val="3399CC"/>
                </a:solidFill>
              </a:rPr>
              <a:t>estudiantes, los </a:t>
            </a:r>
            <a:r>
              <a:rPr lang="es-ES_tradnl" b="1" dirty="0" smtClean="0">
                <a:solidFill>
                  <a:srgbClr val="3399CC"/>
                </a:solidFill>
              </a:rPr>
              <a:t>profesores, sanitarios </a:t>
            </a:r>
            <a:r>
              <a:rPr lang="es-ES_tradnl" b="1" dirty="0">
                <a:solidFill>
                  <a:srgbClr val="3399CC"/>
                </a:solidFill>
              </a:rPr>
              <a:t>y </a:t>
            </a:r>
            <a:r>
              <a:rPr lang="es-ES_tradnl" b="1" dirty="0" smtClean="0">
                <a:solidFill>
                  <a:srgbClr val="3399CC"/>
                </a:solidFill>
              </a:rPr>
              <a:t>pacientes</a:t>
            </a:r>
            <a:r>
              <a:rPr lang="es-ES_tradnl" b="1" dirty="0" smtClean="0">
                <a:solidFill>
                  <a:srgbClr val="3366FF"/>
                </a:solidFill>
              </a:rPr>
              <a:t> </a:t>
            </a:r>
            <a:r>
              <a:rPr lang="es-ES_tradnl" dirty="0"/>
              <a:t>en múltiples formas tanto para obtener información como para comunicarse. 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Por </a:t>
            </a:r>
            <a:r>
              <a:rPr lang="es-ES_tradnl" dirty="0"/>
              <a:t>lo tanto, estas herramientas también deben ser asimiladas en la educación de los futuros farmacéuticos.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4" y="3048747"/>
            <a:ext cx="2133600" cy="1435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59" y="3048747"/>
            <a:ext cx="2174394" cy="1435100"/>
          </a:xfrm>
          <a:prstGeom prst="rect">
            <a:avLst/>
          </a:prstGeom>
        </p:spPr>
      </p:pic>
      <p:pic>
        <p:nvPicPr>
          <p:cNvPr id="1026" name="Picture 2" descr="silueta estudiante : Silueta del diario del hombre de negocios por escrito. Aislados en blan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64" y="2883647"/>
            <a:ext cx="1400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530" y="315446"/>
            <a:ext cx="8024346" cy="1143000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OBJETIVOS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250" y="1831788"/>
            <a:ext cx="7667625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dirty="0" smtClean="0">
                <a:solidFill>
                  <a:srgbClr val="3399CC"/>
                </a:solidFill>
              </a:rPr>
              <a:t>Introducir </a:t>
            </a:r>
            <a:r>
              <a:rPr lang="es-ES_tradnl" dirty="0">
                <a:solidFill>
                  <a:srgbClr val="3399CC"/>
                </a:solidFill>
              </a:rPr>
              <a:t>las herramientas </a:t>
            </a:r>
            <a:r>
              <a:rPr lang="es-ES_tradnl" dirty="0" smtClean="0">
                <a:solidFill>
                  <a:srgbClr val="3399CC"/>
                </a:solidFill>
              </a:rPr>
              <a:t>informáticas e informacionales en </a:t>
            </a:r>
            <a:r>
              <a:rPr lang="es-ES_tradnl" dirty="0">
                <a:solidFill>
                  <a:srgbClr val="3399CC"/>
                </a:solidFill>
              </a:rPr>
              <a:t>la docencia de </a:t>
            </a:r>
            <a:r>
              <a:rPr lang="es-ES_tradnl" dirty="0" smtClean="0">
                <a:solidFill>
                  <a:srgbClr val="3399CC"/>
                </a:solidFill>
              </a:rPr>
              <a:t>farmacología </a:t>
            </a:r>
            <a:r>
              <a:rPr lang="es-ES_tradnl" dirty="0">
                <a:solidFill>
                  <a:srgbClr val="3399CC"/>
                </a:solidFill>
              </a:rPr>
              <a:t>como vía de motivación del alumno para la realización y publicación de </a:t>
            </a:r>
            <a:r>
              <a:rPr lang="es-ES_tradnl" dirty="0" smtClean="0">
                <a:solidFill>
                  <a:srgbClr val="3399CC"/>
                </a:solidFill>
              </a:rPr>
              <a:t>trabajos de investigación bibliográfica.</a:t>
            </a:r>
            <a:endParaRPr lang="es-ES_tradnl" dirty="0">
              <a:solidFill>
                <a:srgbClr val="3399CC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0" y="3408922"/>
            <a:ext cx="5035699" cy="28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7-12 a la(s) 20.5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" y="149412"/>
            <a:ext cx="8609852" cy="4610100"/>
          </a:xfrm>
          <a:prstGeom prst="rect">
            <a:avLst/>
          </a:prstGeom>
        </p:spPr>
      </p:pic>
      <p:pic>
        <p:nvPicPr>
          <p:cNvPr id="5" name="Imagen 4" descr="Captura de pantalla 2018-07-12 a la(s) 20.51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7" y="5140137"/>
            <a:ext cx="8922434" cy="8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7-12 a la(s) 20.5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0" y="2976657"/>
            <a:ext cx="8590980" cy="3119344"/>
          </a:xfrm>
          <a:prstGeom prst="rect">
            <a:avLst/>
          </a:prstGeom>
        </p:spPr>
      </p:pic>
      <p:pic>
        <p:nvPicPr>
          <p:cNvPr id="6" name="Imagen 5" descr="Captura de pantalla 2018-07-12 a la(s) 20.5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2" y="624540"/>
            <a:ext cx="9156342" cy="2082551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 bwMode="auto">
          <a:xfrm>
            <a:off x="259410" y="4288118"/>
            <a:ext cx="577296" cy="268941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Flecha derecha 4"/>
          <p:cNvSpPr/>
          <p:nvPr/>
        </p:nvSpPr>
        <p:spPr bwMode="auto">
          <a:xfrm>
            <a:off x="259410" y="5546165"/>
            <a:ext cx="577296" cy="268941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3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METODOLOGÍA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250" y="1090706"/>
            <a:ext cx="7667625" cy="4646706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 smtClean="0"/>
              <a:t>Los </a:t>
            </a:r>
            <a:r>
              <a:rPr lang="es-ES_tradnl" dirty="0"/>
              <a:t>alumnos </a:t>
            </a:r>
            <a:r>
              <a:rPr lang="es-ES_tradnl" dirty="0" smtClean="0"/>
              <a:t>realizan un </a:t>
            </a:r>
            <a:r>
              <a:rPr lang="es-ES_tradnl" b="1" dirty="0" smtClean="0">
                <a:solidFill>
                  <a:srgbClr val="3399CC"/>
                </a:solidFill>
              </a:rPr>
              <a:t>seminario de competencias informáticas e informacionales</a:t>
            </a:r>
            <a:r>
              <a:rPr lang="es-ES_tradnl" dirty="0" smtClean="0">
                <a:solidFill>
                  <a:srgbClr val="3399CC"/>
                </a:solidFill>
              </a:rPr>
              <a:t> </a:t>
            </a:r>
            <a:r>
              <a:rPr lang="es-ES_tradnl" dirty="0" smtClean="0"/>
              <a:t>en la mediateca de nuestra universidad que les permite </a:t>
            </a:r>
            <a:r>
              <a:rPr lang="es-ES_tradnl" dirty="0"/>
              <a:t>a</a:t>
            </a:r>
            <a:r>
              <a:rPr lang="es-ES_tradnl" dirty="0" smtClean="0"/>
              <a:t>dquirir las herramientas para la </a:t>
            </a:r>
            <a:r>
              <a:rPr lang="es-ES_tradnl" dirty="0"/>
              <a:t>elaboración y publicación de un artículo científico de revisión </a:t>
            </a:r>
            <a:r>
              <a:rPr lang="es-ES_tradnl" dirty="0" smtClean="0"/>
              <a:t>bibliográfica.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endParaRPr lang="es-ES" dirty="0"/>
          </a:p>
        </p:txBody>
      </p:sp>
      <p:pic>
        <p:nvPicPr>
          <p:cNvPr id="4" name="Imagen 3" descr="Captura de pantalla 2013-02-03 a la(s) 11.25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6" y="4101766"/>
            <a:ext cx="2489200" cy="1028700"/>
          </a:xfrm>
          <a:prstGeom prst="rect">
            <a:avLst/>
          </a:prstGeom>
        </p:spPr>
      </p:pic>
      <p:pic>
        <p:nvPicPr>
          <p:cNvPr id="5" name="Imagen 4" descr="Captura de pantalla 2013-02-03 a la(s) 11.25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86" y="3730237"/>
            <a:ext cx="1506102" cy="16176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36" y="3730237"/>
            <a:ext cx="1555739" cy="13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tilización de herramientas web 2.0 en la adquisición de competencias de elaboración de información científica en e&quot;/&gt;&lt;property id=&quot;20307&quot; value=&quot;282&quot;/&gt;&lt;/object&gt;&lt;object type=&quot;3&quot; unique_id=&quot;10005&quot;&gt;&lt;property id=&quot;20148&quot; value=&quot;5&quot;/&gt;&lt;property id=&quot;20300&quot; value=&quot;Slide 2 - &amp;quot;INTRODUCCIÓN&amp;quot;&quot;/&gt;&lt;property id=&quot;20307&quot; value=&quot;283&quot;/&gt;&lt;/object&gt;&lt;object type=&quot;3&quot; unique_id=&quot;10006&quot;&gt;&lt;property id=&quot;20148&quot; value=&quot;5&quot;/&gt;&lt;property id=&quot;20300&quot; value=&quot;Slide 3 - &amp;quot;INTRODUCCIÓN&amp;quot;&quot;/&gt;&lt;property id=&quot;20307&quot; value=&quot;284&quot;/&gt;&lt;/object&gt;&lt;object type=&quot;3&quot; unique_id=&quot;10007&quot;&gt;&lt;property id=&quot;20148&quot; value=&quot;5&quot;/&gt;&lt;property id=&quot;20300&quot; value=&quot;Slide 4 - &amp;quot;INTRODUCCIÓN&amp;quot;&quot;/&gt;&lt;property id=&quot;20307&quot; value=&quot;285&quot;/&gt;&lt;/object&gt;&lt;object type=&quot;3&quot; unique_id=&quot;10008&quot;&gt;&lt;property id=&quot;20148&quot; value=&quot;5&quot;/&gt;&lt;property id=&quot;20300&quot; value=&quot;Slide 5 - &amp;quot;OBJETIVOS&amp;quot;&quot;/&gt;&lt;property id=&quot;20307&quot; value=&quot;286&quot;/&gt;&lt;/object&gt;&lt;object type=&quot;3&quot; unique_id=&quot;10009&quot;&gt;&lt;property id=&quot;20148&quot; value=&quot;5&quot;/&gt;&lt;property id=&quot;20300&quot; value=&quot;Slide 6 - &amp;quot;METODOLOGÍA&amp;quot;&quot;/&gt;&lt;property id=&quot;20307&quot; value=&quot;287&quot;/&gt;&lt;/object&gt;&lt;object type=&quot;3&quot; unique_id=&quot;10010&quot;&gt;&lt;property id=&quot;20148&quot; value=&quot;5&quot;/&gt;&lt;property id=&quot;20300&quot; value=&quot;Slide 7 - &amp;quot;METODOLOGÍA&amp;quot;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92&quot;/&gt;&lt;/object&gt;&lt;object type=&quot;3&quot; unique_id=&quot;10013&quot;&gt;&lt;property id=&quot;20148&quot; value=&quot;5&quot;/&gt;&lt;property id=&quot;20300&quot; value=&quot;Slide 10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93&quot;/&gt;&lt;/object&gt;&lt;object type=&quot;3&quot; unique_id=&quot;10015&quot;&gt;&lt;property id=&quot;20148&quot; value=&quot;5&quot;/&gt;&lt;property id=&quot;20300&quot; value=&quot;Slide 12 - &amp;quot;DIFUSIÓN DE LA NOTICIA&amp;quot;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 - &amp;quot;RESULTADOS&amp;quot;&quot;/&gt;&lt;property id=&quot;20307&quot; value=&quot;289&quot;/&gt;&lt;/object&gt;&lt;object type=&quot;3&quot; unique_id=&quot;10018&quot;&gt;&lt;property id=&quot;20148&quot; value=&quot;5&quot;/&gt;&lt;property id=&quot;20300&quot; value=&quot;Slide 15&quot;/&gt;&lt;property id=&quot;20307&quot; value=&quot;300&quot;/&gt;&lt;/object&gt;&lt;object type=&quot;3&quot; unique_id=&quot;10019&quot;&gt;&lt;property id=&quot;20148&quot; value=&quot;5&quot;/&gt;&lt;property id=&quot;20300&quot; value=&quot;Slide 16 - &amp;quot;CONCLUSIÓN&amp;#x0D;&amp;#x0A;&amp;quot;&quot;/&gt;&lt;property id=&quot;20307&quot; value=&quot;290&quot;/&gt;&lt;/object&gt;&lt;object type=&quot;3&quot; unique_id=&quot;10020&quot;&gt;&lt;property id=&quot;20148&quot; value=&quot;5&quot;/&gt;&lt;property id=&quot;20300&quot; value=&quot;Slide 17&quot;/&gt;&lt;property id=&quot;20307&quot; value=&quot;296&quot;/&gt;&lt;/object&gt;&lt;object type=&quot;3&quot; unique_id=&quot;10173&quot;&gt;&lt;property id=&quot;20148&quot; value=&quot;5&quot;/&gt;&lt;property id=&quot;20300&quot; value=&quot;Slide 8&quot;/&gt;&lt;property id=&quot;20307&quot; value=&quot;3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C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570</Words>
  <Application>Microsoft Office PowerPoint</Application>
  <PresentationFormat>Presentación en pantalla (4:3)</PresentationFormat>
  <Paragraphs>103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BLANCO</vt:lpstr>
      <vt:lpstr>Adquisición de competencias de elaboración de información científica en el grado de farmacia. </vt:lpstr>
      <vt:lpstr>Presentación de PowerPoint</vt:lpstr>
      <vt:lpstr>Presentación de PowerPoint</vt:lpstr>
      <vt:lpstr>FACEBOOK, herramienta más popular</vt:lpstr>
      <vt:lpstr>INTRODUCCIÓN</vt:lpstr>
      <vt:lpstr>OBJETIVOS</vt:lpstr>
      <vt:lpstr>Presentación de PowerPoint</vt:lpstr>
      <vt:lpstr>Presentación de PowerPoint</vt:lpstr>
      <vt:lpstr>METODOLOGÍA</vt:lpstr>
      <vt:lpstr>Suplemento Europeo al Título  </vt:lpstr>
      <vt:lpstr>Presentación de PowerPoint</vt:lpstr>
      <vt:lpstr>Presentación de PowerPoint</vt:lpstr>
      <vt:lpstr>Presentación de PowerPoint</vt:lpstr>
      <vt:lpstr>Presentación de PowerPoint</vt:lpstr>
      <vt:lpstr>DIFUSIÓN DE LA NOTICIA</vt:lpstr>
      <vt:lpstr>Presentación de PowerPoint</vt:lpstr>
      <vt:lpstr>RESULTADOS</vt:lpstr>
      <vt:lpstr>Presentación de PowerPoint</vt:lpstr>
      <vt:lpstr>Curso 2013-14: Innovaciones terapéuticas</vt:lpstr>
      <vt:lpstr>BLOG        FACEBOOK</vt:lpstr>
      <vt:lpstr>Presentación de PowerPoint</vt:lpstr>
      <vt:lpstr>Curso 2015-16:     Que hay de nuevo con los viejos fármacos </vt:lpstr>
      <vt:lpstr>Presentación de PowerPoint</vt:lpstr>
      <vt:lpstr>Presentación de PowerPoint</vt:lpstr>
      <vt:lpstr>Creación de material docente</vt:lpstr>
      <vt:lpstr>ANALÍTICAS</vt:lpstr>
      <vt:lpstr>CONCLUSIÓN </vt:lpstr>
      <vt:lpstr>Presentación de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 A</dc:creator>
  <cp:lastModifiedBy>Loles</cp:lastModifiedBy>
  <cp:revision>420</cp:revision>
  <dcterms:created xsi:type="dcterms:W3CDTF">2014-04-24T16:34:41Z</dcterms:created>
  <dcterms:modified xsi:type="dcterms:W3CDTF">2018-07-19T17:38:00Z</dcterms:modified>
</cp:coreProperties>
</file>